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2"/>
  </p:notesMasterIdLst>
  <p:handoutMasterIdLst>
    <p:handoutMasterId r:id="rId23"/>
  </p:handoutMasterIdLst>
  <p:sldIdLst>
    <p:sldId id="323" r:id="rId5"/>
    <p:sldId id="260" r:id="rId6"/>
    <p:sldId id="293" r:id="rId7"/>
    <p:sldId id="307" r:id="rId8"/>
    <p:sldId id="308" r:id="rId9"/>
    <p:sldId id="319" r:id="rId10"/>
    <p:sldId id="309" r:id="rId11"/>
    <p:sldId id="311" r:id="rId12"/>
    <p:sldId id="310" r:id="rId13"/>
    <p:sldId id="314" r:id="rId14"/>
    <p:sldId id="315" r:id="rId15"/>
    <p:sldId id="316" r:id="rId16"/>
    <p:sldId id="317" r:id="rId17"/>
    <p:sldId id="318" r:id="rId18"/>
    <p:sldId id="320" r:id="rId19"/>
    <p:sldId id="306" r:id="rId20"/>
    <p:sldId id="322" r:id="rId21"/>
  </p:sldIdLst>
  <p:sldSz cx="12192000" cy="6858000"/>
  <p:notesSz cx="6792913" cy="992505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Lise H. Flatebø" initials="ALHF" lastIdx="1" clrIdx="0">
    <p:extLst>
      <p:ext uri="{19B8F6BF-5375-455C-9EA6-DF929625EA0E}">
        <p15:presenceInfo xmlns:p15="http://schemas.microsoft.com/office/powerpoint/2012/main" userId="S::aflatebo@tryggheim.no::93b8065c-4e89-4a02-8e4e-7517e47dde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ABEA0-6D12-4524-9D0B-35D8FCFCB183}" v="5" dt="2025-08-16T10:48:13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til  Fylling" userId="5b71d376-9e4e-433f-bbf3-4b5a9b0d1916" providerId="ADAL" clId="{9AAABEA0-6D12-4524-9D0B-35D8FCFCB183}"/>
    <pc:docChg chg="undo custSel addSld modSld sldOrd modNotesMaster modHandout">
      <pc:chgData name="Kjetil  Fylling" userId="5b71d376-9e4e-433f-bbf3-4b5a9b0d1916" providerId="ADAL" clId="{9AAABEA0-6D12-4524-9D0B-35D8FCFCB183}" dt="2025-08-16T11:03:43.136" v="1038" actId="113"/>
      <pc:docMkLst>
        <pc:docMk/>
      </pc:docMkLst>
      <pc:sldChg chg="modSp mod">
        <pc:chgData name="Kjetil  Fylling" userId="5b71d376-9e4e-433f-bbf3-4b5a9b0d1916" providerId="ADAL" clId="{9AAABEA0-6D12-4524-9D0B-35D8FCFCB183}" dt="2025-08-15T12:32:13.092" v="868" actId="20577"/>
        <pc:sldMkLst>
          <pc:docMk/>
          <pc:sldMk cId="2603816993" sldId="307"/>
        </pc:sldMkLst>
        <pc:spChg chg="mod">
          <ac:chgData name="Kjetil  Fylling" userId="5b71d376-9e4e-433f-bbf3-4b5a9b0d1916" providerId="ADAL" clId="{9AAABEA0-6D12-4524-9D0B-35D8FCFCB183}" dt="2025-08-15T12:32:13.092" v="868" actId="20577"/>
          <ac:spMkLst>
            <pc:docMk/>
            <pc:sldMk cId="2603816993" sldId="307"/>
            <ac:spMk id="4" creationId="{2BB2DA24-EAA3-4F3A-ADA9-1FFA7879B163}"/>
          </ac:spMkLst>
        </pc:spChg>
      </pc:sldChg>
      <pc:sldChg chg="modSp mod">
        <pc:chgData name="Kjetil  Fylling" userId="5b71d376-9e4e-433f-bbf3-4b5a9b0d1916" providerId="ADAL" clId="{9AAABEA0-6D12-4524-9D0B-35D8FCFCB183}" dt="2025-08-12T13:27:46.142" v="28" actId="20577"/>
        <pc:sldMkLst>
          <pc:docMk/>
          <pc:sldMk cId="1155217118" sldId="308"/>
        </pc:sldMkLst>
        <pc:spChg chg="mod">
          <ac:chgData name="Kjetil  Fylling" userId="5b71d376-9e4e-433f-bbf3-4b5a9b0d1916" providerId="ADAL" clId="{9AAABEA0-6D12-4524-9D0B-35D8FCFCB183}" dt="2025-08-12T13:27:46.142" v="28" actId="20577"/>
          <ac:spMkLst>
            <pc:docMk/>
            <pc:sldMk cId="1155217118" sldId="308"/>
            <ac:spMk id="3" creationId="{1ED3C0BB-D6BD-46A6-B3F6-606975743A94}"/>
          </ac:spMkLst>
        </pc:spChg>
      </pc:sldChg>
      <pc:sldChg chg="modSp mod">
        <pc:chgData name="Kjetil  Fylling" userId="5b71d376-9e4e-433f-bbf3-4b5a9b0d1916" providerId="ADAL" clId="{9AAABEA0-6D12-4524-9D0B-35D8FCFCB183}" dt="2025-08-16T11:03:43.136" v="1038" actId="113"/>
        <pc:sldMkLst>
          <pc:docMk/>
          <pc:sldMk cId="2119830744" sldId="310"/>
        </pc:sldMkLst>
        <pc:spChg chg="mod">
          <ac:chgData name="Kjetil  Fylling" userId="5b71d376-9e4e-433f-bbf3-4b5a9b0d1916" providerId="ADAL" clId="{9AAABEA0-6D12-4524-9D0B-35D8FCFCB183}" dt="2025-08-16T11:03:43.136" v="1038" actId="113"/>
          <ac:spMkLst>
            <pc:docMk/>
            <pc:sldMk cId="2119830744" sldId="310"/>
            <ac:spMk id="3" creationId="{F069D714-3B9F-4CEA-8EAF-C7DA4BCD4E77}"/>
          </ac:spMkLst>
        </pc:spChg>
      </pc:sldChg>
      <pc:sldChg chg="modSp mod">
        <pc:chgData name="Kjetil  Fylling" userId="5b71d376-9e4e-433f-bbf3-4b5a9b0d1916" providerId="ADAL" clId="{9AAABEA0-6D12-4524-9D0B-35D8FCFCB183}" dt="2025-08-11T10:32:02.472" v="26" actId="20577"/>
        <pc:sldMkLst>
          <pc:docMk/>
          <pc:sldMk cId="3619515431" sldId="316"/>
        </pc:sldMkLst>
        <pc:spChg chg="mod">
          <ac:chgData name="Kjetil  Fylling" userId="5b71d376-9e4e-433f-bbf3-4b5a9b0d1916" providerId="ADAL" clId="{9AAABEA0-6D12-4524-9D0B-35D8FCFCB183}" dt="2025-08-11T10:32:02.472" v="26" actId="20577"/>
          <ac:spMkLst>
            <pc:docMk/>
            <pc:sldMk cId="3619515431" sldId="316"/>
            <ac:spMk id="3" creationId="{866D7A9D-4215-41B1-949F-1A511FB00E5A}"/>
          </ac:spMkLst>
        </pc:spChg>
      </pc:sldChg>
      <pc:sldChg chg="modSp mod">
        <pc:chgData name="Kjetil  Fylling" userId="5b71d376-9e4e-433f-bbf3-4b5a9b0d1916" providerId="ADAL" clId="{9AAABEA0-6D12-4524-9D0B-35D8FCFCB183}" dt="2025-08-16T10:51:06.271" v="999" actId="20577"/>
        <pc:sldMkLst>
          <pc:docMk/>
          <pc:sldMk cId="2764883492" sldId="322"/>
        </pc:sldMkLst>
        <pc:spChg chg="mod">
          <ac:chgData name="Kjetil  Fylling" userId="5b71d376-9e4e-433f-bbf3-4b5a9b0d1916" providerId="ADAL" clId="{9AAABEA0-6D12-4524-9D0B-35D8FCFCB183}" dt="2025-08-16T10:51:06.271" v="999" actId="20577"/>
          <ac:spMkLst>
            <pc:docMk/>
            <pc:sldMk cId="2764883492" sldId="322"/>
            <ac:spMk id="3" creationId="{1143A768-EB16-5FF1-E69F-821FB54102B4}"/>
          </ac:spMkLst>
        </pc:spChg>
      </pc:sldChg>
      <pc:sldChg chg="addSp delSp modSp new mod ord">
        <pc:chgData name="Kjetil  Fylling" userId="5b71d376-9e4e-433f-bbf3-4b5a9b0d1916" providerId="ADAL" clId="{9AAABEA0-6D12-4524-9D0B-35D8FCFCB183}" dt="2025-08-15T09:00:10.815" v="867" actId="692"/>
        <pc:sldMkLst>
          <pc:docMk/>
          <pc:sldMk cId="4280429023" sldId="323"/>
        </pc:sldMkLst>
        <pc:spChg chg="add del mod">
          <ac:chgData name="Kjetil  Fylling" userId="5b71d376-9e4e-433f-bbf3-4b5a9b0d1916" providerId="ADAL" clId="{9AAABEA0-6D12-4524-9D0B-35D8FCFCB183}" dt="2025-08-14T20:38:29.241" v="559" actId="20577"/>
          <ac:spMkLst>
            <pc:docMk/>
            <pc:sldMk cId="4280429023" sldId="323"/>
            <ac:spMk id="2" creationId="{73ED483A-7700-3A98-BB08-6BBD649627ED}"/>
          </ac:spMkLst>
        </pc:spChg>
        <pc:spChg chg="add del mod">
          <ac:chgData name="Kjetil  Fylling" userId="5b71d376-9e4e-433f-bbf3-4b5a9b0d1916" providerId="ADAL" clId="{9AAABEA0-6D12-4524-9D0B-35D8FCFCB183}" dt="2025-08-14T20:43:05.202" v="835" actId="1076"/>
          <ac:spMkLst>
            <pc:docMk/>
            <pc:sldMk cId="4280429023" sldId="323"/>
            <ac:spMk id="3" creationId="{D985EF34-8414-57D1-090A-7572C6C03621}"/>
          </ac:spMkLst>
        </pc:spChg>
        <pc:cxnChg chg="add mod">
          <ac:chgData name="Kjetil  Fylling" userId="5b71d376-9e4e-433f-bbf3-4b5a9b0d1916" providerId="ADAL" clId="{9AAABEA0-6D12-4524-9D0B-35D8FCFCB183}" dt="2025-08-15T09:00:10.815" v="867" actId="692"/>
          <ac:cxnSpMkLst>
            <pc:docMk/>
            <pc:sldMk cId="4280429023" sldId="323"/>
            <ac:cxnSpMk id="5" creationId="{EBC5220A-1FEC-D4F0-CD8A-B62868C5980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7746" y="0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C8817F41-C021-4FE1-81F5-C2E15DB2A80B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7074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7746" y="9427074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F269573E-2A10-4298-B399-2E7C8C4FBB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293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7746" y="0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2DB755-6BA6-4351-86E8-258FF68B4E59}" type="datetimeFigureOut">
              <a:rPr lang="nb-NO"/>
              <a:pPr>
                <a:defRPr/>
              </a:pPr>
              <a:t>16.08.2025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292" y="4714399"/>
            <a:ext cx="5434330" cy="4466272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7074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7746" y="9427074"/>
            <a:ext cx="2943595" cy="49625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09EDB7-9307-4B84-8D4E-0E47F5977E0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3235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9EDB7-9307-4B84-8D4E-0E47F5977E0E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192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5E28D1-052E-450D-96F5-C536B71D2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FB5B6FC-87F5-416B-B97F-D5751B0FB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914220-19E0-452F-9831-0990A703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98984E-3935-43A3-AEC6-47F6E9BF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7224C1-A02B-491B-B56E-AA1D70FE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341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E42755-D29C-42F3-9C69-6D988B40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8F8090F-CE26-4CD2-9961-79D321663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1DA6A3-6B24-453C-8847-2C121558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5A4AB7-B43C-4EF6-9462-5A2BE2E7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D47A74-CAE4-45FD-81F9-A6E86EED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33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1088088-4D27-4BE6-A065-BEF5D4295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30B2CEC-5A6B-4558-954A-7D1D6719A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0E68FD-9235-42A0-976A-D351AAFE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A6AC14-171D-4A13-B519-5DAEFD0AB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6FE823-2F28-47DF-AA9C-32E3ADD2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676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1B3CD7-9A40-4AA6-A870-978D9FF1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7B582F-E8A5-4CEC-B1E0-331BDD19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18A220-7D3A-4D14-A765-6D096CBF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B08210-49EA-4A51-BDBB-B458A401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8DEB48-27A3-4523-80DF-63B16D5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97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A040F4-05CA-485B-ABFF-341A8733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87E7B7-33C7-45C8-93ED-504C7FBC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E2032A7-584D-4AC2-A586-770D5FE6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22B0F1-D41C-4706-89D5-50735117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736637-5093-495A-BAA4-A582108D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72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EE175-9A66-4AE8-933F-4902BFE2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7CB58A-18B1-4FE1-BD93-3605C930D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9D0C1F-D5AA-427C-868D-CA26062DC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2F88DF-3A06-4470-A4E9-9E91B2995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9E7659A-32D8-44E1-8584-2CF5BF10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273B885-85E6-47CC-BDE0-5773B317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162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2670D-2B63-45DF-A410-FB5117F2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3DA4AB3-ACB5-46A9-838C-A85F96DFC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D3F5BB-BE78-4AA1-9C3D-97CB43109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66CAD2-99EA-4E85-AE9A-F015D3DCF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6DE958E-E8B2-4BBD-BB3B-737455D2D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0CC9AEA-3D7A-4DAA-9D0F-C27399E7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7DDDC53-ED16-46C9-897A-BCAC4506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B4F265F-4ACB-4624-9528-A42D9F24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3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E08801-9DA4-41A6-8645-F0EFFF5E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5109BD7-6D8F-4F29-A8D7-5FCF3798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59FA397-4EB4-4D66-9792-5355FD9E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64A7D09-2BAC-488A-AB1A-8EB5C97B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903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5BEE67B-09E5-44F6-9978-FE5EC836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C2A2AAD-B38E-4CB8-AF1B-26C2B106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D781C1E-3936-4EEF-8159-9D905B05D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05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4CDEA0-5636-4C57-88EE-68571024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22D372-01D6-4783-8257-B96502E2A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A0B3E5-2BDE-47A7-9759-CE2135AA8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BBCCFE-40E5-47BF-88A9-B5D9C266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34C261-9B5D-4C3B-9959-91CA4ECB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5B7324-6389-4E5C-9143-989E41AE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903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FD213F-ADDD-439A-A45F-9DEE658F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BEDB591-7CC7-4B07-9152-C2CD6FF27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ECD08A-38E2-4A59-9B0C-3246E5F60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E0288DD-D357-49EF-A1AB-A0477B7C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0033F2E-95AB-4101-8B3E-9AF7D7CE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6614F69-F36C-42DF-80EB-EAE27D3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21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4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6B652A7-9B17-493B-AC57-C244E0502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D23EDC-FBC9-43CB-B372-0B28901E9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C92186-D1DE-43E7-9A43-FE6328994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66A2-D76E-4AE1-AF0D-E7C313B4AADF}" type="datetimeFigureOut">
              <a:rPr lang="nb-NO" smtClean="0"/>
              <a:t>16.08.2025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2D0463-2CA4-4181-9EC7-B34E7355D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6AF345-AB8F-4BD6-A789-F79EDDC59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94B8F-AE7F-4C49-88E6-FFC252E1E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536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ryggheim.n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ir.no/regelverk-og-tilsyn/skole-og-opplaring/rundskriv-om-fravarsgrense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ED483A-7700-3A98-BB08-6BBD6496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bg1">
                    <a:lumMod val="95000"/>
                  </a:schemeClr>
                </a:solidFill>
              </a:rPr>
              <a:t>KVA SKJER?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85EF34-8414-57D1-090A-7572C6C03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6" y="1690688"/>
            <a:ext cx="11832336" cy="4812919"/>
          </a:xfrm>
        </p:spPr>
        <p:txBody>
          <a:bodyPr/>
          <a:lstStyle/>
          <a:p>
            <a:r>
              <a:rPr lang="nb-NO" sz="4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ELEVAR	</a:t>
            </a:r>
            <a:r>
              <a:rPr lang="nb-NO" sz="4000" b="1" dirty="0">
                <a:solidFill>
                  <a:schemeClr val="bg1">
                    <a:lumMod val="95000"/>
                  </a:schemeClr>
                </a:solidFill>
              </a:rPr>
              <a:t>				</a:t>
            </a:r>
            <a:r>
              <a:rPr lang="nb-NO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FORELDRE/FØRESETTE</a:t>
            </a:r>
          </a:p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1715-1800: Samling i </a:t>
            </a:r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klassane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		1715-1730: Felles info i møtesal</a:t>
            </a:r>
          </a:p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1800-1900: Mat i kantina/matsal		1730-1815: Mat i kantina/matsal</a:t>
            </a:r>
          </a:p>
          <a:p>
            <a:pPr marL="0" indent="0">
              <a:buNone/>
            </a:pP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							1830: Foreldremøte klassevis</a:t>
            </a:r>
          </a:p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1900-1945: Åpningsfest			1900-1945: Åpningsfest</a:t>
            </a:r>
          </a:p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2000 og utover: Sosiale </a:t>
            </a:r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aktivitetar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		Vel heim 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</a:t>
            </a:r>
            <a:endParaRPr lang="nb-NO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saman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 med miljøteamet. Oppfordrar </a:t>
            </a:r>
          </a:p>
          <a:p>
            <a:pPr marL="0" indent="0">
              <a:buNone/>
            </a:pP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ALLE til å </a:t>
            </a:r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vera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 med</a:t>
            </a:r>
          </a:p>
          <a:p>
            <a:pPr marL="0" indent="0">
              <a:buNone/>
            </a:pP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(Går rykte om brus og is)</a:t>
            </a:r>
          </a:p>
          <a:p>
            <a:endParaRPr lang="nb-NO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EBC5220A-1FEC-D4F0-CD8A-B62868C59804}"/>
              </a:ext>
            </a:extLst>
          </p:cNvPr>
          <p:cNvCxnSpPr/>
          <p:nvPr/>
        </p:nvCxnSpPr>
        <p:spPr>
          <a:xfrm>
            <a:off x="6096000" y="82296"/>
            <a:ext cx="94488" cy="6684264"/>
          </a:xfrm>
          <a:prstGeom prst="line">
            <a:avLst/>
          </a:prstGeom>
          <a:ln w="1143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429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5C38D8-4C97-4380-82D3-9E2419BA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err="1">
                <a:solidFill>
                  <a:schemeClr val="bg1"/>
                </a:solidFill>
                <a:latin typeface="+mn-lt"/>
              </a:rPr>
              <a:t>Turar</a:t>
            </a:r>
            <a:r>
              <a:rPr lang="nb-NO" b="1">
                <a:solidFill>
                  <a:schemeClr val="bg1"/>
                </a:solidFill>
                <a:latin typeface="+mn-lt"/>
              </a:rPr>
              <a:t>/praktisk info</a:t>
            </a:r>
            <a:endParaRPr lang="nn-NO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lassholder for innhold 5" descr="Et bilde som inneholder utendørs, bakke, person, himmel&#10;&#10;Automatisk generert beskrivelse">
            <a:extLst>
              <a:ext uri="{FF2B5EF4-FFF2-40B4-BE49-F238E27FC236}">
                <a16:creationId xmlns:a16="http://schemas.microsoft.com/office/drawing/2014/main" id="{01EDE64A-CE58-4CE7-8CEA-17E6BEEAE5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84784"/>
            <a:ext cx="2880320" cy="2160240"/>
          </a:xfrm>
        </p:spPr>
      </p:pic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90F9090E-75E8-433F-96F4-8FC8CEDE2A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sz="3600" err="1">
                <a:solidFill>
                  <a:schemeClr val="bg1"/>
                </a:solidFill>
              </a:rPr>
              <a:t>Dagsturar</a:t>
            </a:r>
            <a:r>
              <a:rPr lang="nb-NO" sz="3600">
                <a:solidFill>
                  <a:schemeClr val="bg1"/>
                </a:solidFill>
              </a:rPr>
              <a:t> for alle, spesielt i oppstarten</a:t>
            </a:r>
          </a:p>
          <a:p>
            <a:r>
              <a:rPr lang="nb-NO" sz="3600">
                <a:solidFill>
                  <a:schemeClr val="bg1"/>
                </a:solidFill>
              </a:rPr>
              <a:t>Vg1 på </a:t>
            </a:r>
            <a:r>
              <a:rPr lang="nb-NO" sz="3600" err="1">
                <a:solidFill>
                  <a:schemeClr val="bg1"/>
                </a:solidFill>
              </a:rPr>
              <a:t>leirskule</a:t>
            </a:r>
            <a:r>
              <a:rPr lang="nb-NO" sz="3600">
                <a:solidFill>
                  <a:schemeClr val="bg1"/>
                </a:solidFill>
              </a:rPr>
              <a:t> (snø og ski) til </a:t>
            </a:r>
            <a:r>
              <a:rPr lang="nb-NO" sz="3600" err="1">
                <a:solidFill>
                  <a:schemeClr val="bg1"/>
                </a:solidFill>
              </a:rPr>
              <a:t>Tonstadli</a:t>
            </a:r>
            <a:r>
              <a:rPr lang="nb-NO" sz="3600">
                <a:solidFill>
                  <a:schemeClr val="bg1"/>
                </a:solidFill>
              </a:rPr>
              <a:t> i februar/mars</a:t>
            </a:r>
          </a:p>
          <a:p>
            <a:r>
              <a:rPr lang="nb-NO" sz="3600" err="1">
                <a:solidFill>
                  <a:schemeClr val="bg1"/>
                </a:solidFill>
              </a:rPr>
              <a:t>Utanlandsturar</a:t>
            </a:r>
            <a:r>
              <a:rPr lang="nb-NO" sz="3600">
                <a:solidFill>
                  <a:schemeClr val="bg1"/>
                </a:solidFill>
              </a:rPr>
              <a:t> Vg2</a:t>
            </a:r>
          </a:p>
          <a:p>
            <a:r>
              <a:rPr lang="nb-NO" sz="3600" err="1">
                <a:solidFill>
                  <a:schemeClr val="bg1"/>
                </a:solidFill>
              </a:rPr>
              <a:t>Leige</a:t>
            </a:r>
            <a:r>
              <a:rPr lang="nb-NO" sz="3600">
                <a:solidFill>
                  <a:schemeClr val="bg1"/>
                </a:solidFill>
              </a:rPr>
              <a:t>-PC</a:t>
            </a:r>
          </a:p>
          <a:p>
            <a:endParaRPr lang="nb-NO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>
              <a:solidFill>
                <a:schemeClr val="bg1"/>
              </a:solidFill>
            </a:endParaRPr>
          </a:p>
          <a:p>
            <a:endParaRPr lang="nn-NO">
              <a:solidFill>
                <a:schemeClr val="bg1"/>
              </a:solidFill>
            </a:endParaRPr>
          </a:p>
        </p:txBody>
      </p:sp>
      <p:pic>
        <p:nvPicPr>
          <p:cNvPr id="17" name="Bilde 16" descr="Et bilde som inneholder snø, utendørs, gå på ski, himmel&#10;&#10;Automatisk generert beskrivelse">
            <a:extLst>
              <a:ext uri="{FF2B5EF4-FFF2-40B4-BE49-F238E27FC236}">
                <a16:creationId xmlns:a16="http://schemas.microsoft.com/office/drawing/2014/main" id="{35CB5DBB-A203-47E1-BEE3-24E291D61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949" y="1997293"/>
            <a:ext cx="2434167" cy="18256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80155B4-B18A-F4E5-4C47-FD8D1F331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3946356"/>
            <a:ext cx="3378903" cy="200292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2D389CF-825D-1F9D-8545-DB5E7CC55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900" y="4129523"/>
            <a:ext cx="2670565" cy="20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1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E13AD8-AF65-4E80-964E-609200D1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Fysisk og psykososialt miljø</a:t>
            </a:r>
            <a:endParaRPr lang="nn-NO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484A7F-A1C4-40A7-A8D9-AE95C8FB6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Alle elevar har rett til eit trygt og godt skolemiljø som fremmar helse, trivsel og læring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Nulltoleranse mot mobbing, Opplæringslova § </a:t>
            </a:r>
            <a:r>
              <a:rPr lang="nn-NO" dirty="0">
                <a:solidFill>
                  <a:schemeClr val="bg1"/>
                </a:solidFill>
                <a:latin typeface="Verdana" pitchFamily="34" charset="0"/>
              </a:rPr>
              <a:t>12-2</a:t>
            </a: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Handlingsplan for </a:t>
            </a:r>
            <a:r>
              <a:rPr lang="nn-NO" sz="2800" dirty="0">
                <a:solidFill>
                  <a:schemeClr val="bg1"/>
                </a:solidFill>
                <a:latin typeface="Verdana" pitchFamily="34" charset="0"/>
              </a:rPr>
              <a:t>eit trygt og godt 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skulemiljø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n-NO" sz="2800" dirty="0">
                <a:solidFill>
                  <a:schemeClr val="bg1"/>
                </a:solidFill>
                <a:latin typeface="Verdana" pitchFamily="34" charset="0"/>
              </a:rPr>
              <a:t>Miljøteam og faste fritidsaktivitetar. Mykje som skjer på fritida – og det er </a:t>
            </a:r>
            <a:r>
              <a:rPr lang="nn-NO" sz="2800" dirty="0" err="1">
                <a:solidFill>
                  <a:schemeClr val="bg1"/>
                </a:solidFill>
                <a:latin typeface="Verdana" pitchFamily="34" charset="0"/>
              </a:rPr>
              <a:t>åpent</a:t>
            </a:r>
            <a:r>
              <a:rPr lang="nn-NO" sz="2800" dirty="0">
                <a:solidFill>
                  <a:schemeClr val="bg1"/>
                </a:solidFill>
                <a:latin typeface="Verdana" pitchFamily="34" charset="0"/>
              </a:rPr>
              <a:t> for ALLE elevar, ikkje berre internatelevar.</a:t>
            </a: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Psykisk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helsedag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for Vg1 </a:t>
            </a: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23.10.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n-NO" sz="2800" dirty="0">
                <a:solidFill>
                  <a:schemeClr val="bg1"/>
                </a:solidFill>
                <a:latin typeface="Verdana" pitchFamily="34" charset="0"/>
              </a:rPr>
              <a:t>Oppstartsamtalar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Havregraut om morgonen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Mobilbruk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E53E7DE6-5939-4AEF-8489-CC1558DA6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327414"/>
            <a:ext cx="3313584" cy="18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2181DB-AB87-452C-9616-B703FAF3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>
                <a:solidFill>
                  <a:schemeClr val="bg1"/>
                </a:solidFill>
                <a:latin typeface="+mn-lt"/>
              </a:rPr>
              <a:t>Leksehjelp</a:t>
            </a:r>
            <a:endParaRPr lang="nn-NO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6D7A9D-4215-41B1-949F-1A511FB00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n-NO" sz="3000" dirty="0">
                <a:solidFill>
                  <a:schemeClr val="bg1"/>
                </a:solidFill>
                <a:latin typeface="Verdana" pitchFamily="34" charset="0"/>
              </a:rPr>
              <a:t>Matteglede med Ola – </a:t>
            </a:r>
            <a:r>
              <a:rPr lang="nn-NO" sz="3000" dirty="0" err="1">
                <a:solidFill>
                  <a:schemeClr val="bg1"/>
                </a:solidFill>
                <a:latin typeface="Verdana" pitchFamily="34" charset="0"/>
              </a:rPr>
              <a:t>tirsdagar</a:t>
            </a:r>
            <a:r>
              <a:rPr lang="nn-NO" sz="3000" dirty="0">
                <a:solidFill>
                  <a:schemeClr val="bg1"/>
                </a:solidFill>
                <a:latin typeface="Verdana" pitchFamily="34" charset="0"/>
              </a:rPr>
              <a:t> frå kl. 1510. (Oppstart 14. </a:t>
            </a:r>
            <a:r>
              <a:rPr lang="nn-NO" sz="3000">
                <a:solidFill>
                  <a:schemeClr val="bg1"/>
                </a:solidFill>
                <a:latin typeface="Verdana" pitchFamily="34" charset="0"/>
              </a:rPr>
              <a:t>oktober)</a:t>
            </a:r>
            <a:endParaRPr lang="nn-NO" sz="3000" dirty="0">
              <a:solidFill>
                <a:schemeClr val="bg1"/>
              </a:solidFill>
              <a:latin typeface="Verdana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n-NO" sz="3000" dirty="0">
                <a:solidFill>
                  <a:schemeClr val="bg1"/>
                </a:solidFill>
                <a:latin typeface="Verdana" pitchFamily="34" charset="0"/>
              </a:rPr>
              <a:t>S</a:t>
            </a:r>
            <a:r>
              <a:rPr kumimoji="0" lang="nn-NO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tudieverkstad</a:t>
            </a:r>
            <a:r>
              <a:rPr kumimoji="0" lang="nn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bemanna med lærarar onsdagar kl. 1330-1600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kan eleven få hjelp i fleire fag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Lesesal i 3. etasje</a:t>
            </a:r>
          </a:p>
          <a:p>
            <a:pPr marL="0" indent="0">
              <a:buNone/>
            </a:pPr>
            <a:endParaRPr lang="nn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C9E225A-B896-4C08-8D32-5DF365F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91000" cy="182142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8B13773-24B3-4BE6-8776-C59432F36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355" y="4653676"/>
            <a:ext cx="4411502" cy="16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1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B4DD4-8100-4218-9E81-E581FB74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err="1">
                <a:solidFill>
                  <a:schemeClr val="bg1"/>
                </a:solidFill>
                <a:latin typeface="+mn-lt"/>
              </a:rPr>
              <a:t>Dysleksivennleg</a:t>
            </a:r>
            <a:r>
              <a:rPr lang="nb-NO" b="1">
                <a:solidFill>
                  <a:schemeClr val="bg1"/>
                </a:solidFill>
                <a:latin typeface="+mn-lt"/>
              </a:rPr>
              <a:t> skule</a:t>
            </a:r>
            <a:endParaRPr lang="nn-NO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89ACCB-2163-4E72-8627-6C86A9EFD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825625"/>
            <a:ext cx="107996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000" dirty="0">
                <a:solidFill>
                  <a:schemeClr val="bg1"/>
                </a:solidFill>
              </a:rPr>
              <a:t>Tryggheim vgs vart dysleksivennleg skule i </a:t>
            </a:r>
          </a:p>
          <a:p>
            <a:pPr marL="0" indent="0">
              <a:buNone/>
            </a:pPr>
            <a:r>
              <a:rPr lang="nn-NO" sz="4000" dirty="0">
                <a:solidFill>
                  <a:schemeClr val="bg1"/>
                </a:solidFill>
              </a:rPr>
              <a:t>2018</a:t>
            </a:r>
          </a:p>
          <a:p>
            <a:r>
              <a:rPr lang="nn-NO" sz="4000" dirty="0">
                <a:solidFill>
                  <a:schemeClr val="bg1"/>
                </a:solidFill>
              </a:rPr>
              <a:t>Fjerne hinder for læring.</a:t>
            </a:r>
          </a:p>
          <a:p>
            <a:r>
              <a:rPr lang="nn-NO" sz="4000" dirty="0">
                <a:solidFill>
                  <a:schemeClr val="bg1"/>
                </a:solidFill>
              </a:rPr>
              <a:t> Tilrettelegging av undervisning, læring og vurdering.	</a:t>
            </a:r>
          </a:p>
        </p:txBody>
      </p:sp>
    </p:spTree>
    <p:extLst>
      <p:ext uri="{BB962C8B-B14F-4D97-AF65-F5344CB8AC3E}">
        <p14:creationId xmlns:p14="http://schemas.microsoft.com/office/powerpoint/2010/main" val="341216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2E0AA2-42F1-42C0-AB6A-7E334586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Elevundersøkinga 2025</a:t>
            </a:r>
            <a:endParaRPr lang="nn-NO" b="1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814922-C220-4014-B9D0-B17533504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 trivsel og læring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3600">
                <a:solidFill>
                  <a:schemeClr val="bg1"/>
                </a:solidFill>
                <a:latin typeface="Verdana" pitchFamily="34" charset="0"/>
              </a:rPr>
              <a:t>Gjennomføring i n</a:t>
            </a:r>
            <a:r>
              <a:rPr kumimoji="0" lang="nb-NO" sz="3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ovember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3600">
                <a:solidFill>
                  <a:schemeClr val="bg1"/>
                </a:solidFill>
                <a:latin typeface="Verdana" pitchFamily="34" charset="0"/>
              </a:rPr>
              <a:t>Kjem i</a:t>
            </a:r>
            <a:r>
              <a:rPr kumimoji="0" lang="nb-NO" sz="3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nformasjonsbrev</a:t>
            </a: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til foreldre/</a:t>
            </a:r>
            <a:r>
              <a:rPr kumimoji="0" lang="nb-NO" sz="3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føresette</a:t>
            </a: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på nettsida</a:t>
            </a:r>
          </a:p>
          <a:p>
            <a:pPr marL="0" indent="0">
              <a:buNone/>
            </a:pPr>
            <a:endParaRPr lang="nn-NO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315C782C-A0B1-4AF1-945B-909BC0FEC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4598633"/>
            <a:ext cx="39719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6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8B645F-14FB-B2D8-EF72-DA93E9CF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>
                <a:solidFill>
                  <a:schemeClr val="bg1"/>
                </a:solidFill>
                <a:latin typeface="+mn-lt"/>
              </a:rPr>
              <a:t>Mini-kurs IKT</a:t>
            </a:r>
            <a:endParaRPr lang="nn-NO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864BAB-7BE2-E872-126B-844799CB6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400" dirty="0">
                <a:solidFill>
                  <a:schemeClr val="bg1"/>
                </a:solidFill>
              </a:rPr>
              <a:t> Ligg på CANVAS</a:t>
            </a:r>
          </a:p>
          <a:p>
            <a:r>
              <a:rPr lang="nb-NO" sz="4400" dirty="0">
                <a:solidFill>
                  <a:schemeClr val="bg1"/>
                </a:solidFill>
              </a:rPr>
              <a:t> Nytt med PC for mange </a:t>
            </a:r>
            <a:r>
              <a:rPr lang="nb-NO" sz="4400" dirty="0" err="1">
                <a:solidFill>
                  <a:schemeClr val="bg1"/>
                </a:solidFill>
              </a:rPr>
              <a:t>elevar</a:t>
            </a:r>
            <a:r>
              <a:rPr lang="nb-NO" sz="4400" dirty="0">
                <a:solidFill>
                  <a:schemeClr val="bg1"/>
                </a:solidFill>
              </a:rPr>
              <a:t> som har </a:t>
            </a:r>
          </a:p>
          <a:p>
            <a:pPr marL="0" indent="0">
              <a:buNone/>
            </a:pPr>
            <a:r>
              <a:rPr lang="nb-NO" sz="4400" dirty="0">
                <a:solidFill>
                  <a:schemeClr val="bg1"/>
                </a:solidFill>
              </a:rPr>
              <a:t>hatt </a:t>
            </a:r>
            <a:r>
              <a:rPr lang="nb-NO" sz="4400" dirty="0" err="1">
                <a:solidFill>
                  <a:schemeClr val="bg1"/>
                </a:solidFill>
              </a:rPr>
              <a:t>iPad</a:t>
            </a:r>
            <a:r>
              <a:rPr lang="nb-NO" sz="4400" dirty="0">
                <a:solidFill>
                  <a:schemeClr val="bg1"/>
                </a:solidFill>
              </a:rPr>
              <a:t>/nettbrett på </a:t>
            </a:r>
            <a:r>
              <a:rPr lang="nb-NO" sz="4400" dirty="0" err="1">
                <a:solidFill>
                  <a:schemeClr val="bg1"/>
                </a:solidFill>
              </a:rPr>
              <a:t>skulen</a:t>
            </a:r>
            <a:r>
              <a:rPr lang="nb-NO" sz="4400" dirty="0">
                <a:solidFill>
                  <a:schemeClr val="bg1"/>
                </a:solidFill>
              </a:rPr>
              <a:t> før.</a:t>
            </a:r>
          </a:p>
          <a:p>
            <a:r>
              <a:rPr lang="nb-NO" sz="4400" dirty="0">
                <a:solidFill>
                  <a:schemeClr val="bg1"/>
                </a:solidFill>
              </a:rPr>
              <a:t> </a:t>
            </a:r>
            <a:r>
              <a:rPr lang="nb-NO" sz="4400" dirty="0" err="1">
                <a:solidFill>
                  <a:schemeClr val="bg1"/>
                </a:solidFill>
              </a:rPr>
              <a:t>Sjølvinstruerande</a:t>
            </a:r>
            <a:r>
              <a:rPr lang="nb-NO" sz="4400" dirty="0">
                <a:solidFill>
                  <a:schemeClr val="bg1"/>
                </a:solidFill>
              </a:rPr>
              <a:t> kurs, </a:t>
            </a:r>
            <a:r>
              <a:rPr lang="nb-NO" sz="4400" dirty="0" err="1">
                <a:solidFill>
                  <a:schemeClr val="bg1"/>
                </a:solidFill>
              </a:rPr>
              <a:t>videoar</a:t>
            </a:r>
            <a:r>
              <a:rPr lang="nb-NO" sz="4400" dirty="0">
                <a:solidFill>
                  <a:schemeClr val="bg1"/>
                </a:solidFill>
              </a:rPr>
              <a:t>, korte </a:t>
            </a:r>
            <a:r>
              <a:rPr lang="nb-NO" sz="4400" dirty="0" err="1">
                <a:solidFill>
                  <a:schemeClr val="bg1"/>
                </a:solidFill>
              </a:rPr>
              <a:t>forklaringar</a:t>
            </a:r>
            <a:r>
              <a:rPr lang="nb-NO" sz="4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nn-NO" sz="4400" dirty="0">
              <a:solidFill>
                <a:schemeClr val="bg1"/>
              </a:solidFill>
            </a:endParaRPr>
          </a:p>
        </p:txBody>
      </p:sp>
      <p:pic>
        <p:nvPicPr>
          <p:cNvPr id="5" name="Bilde 4" descr="Et bilde som inneholder tekst, bord, innendørs, bærbar PC&#10;&#10;Automatisk generert beskrivelse">
            <a:extLst>
              <a:ext uri="{FF2B5EF4-FFF2-40B4-BE49-F238E27FC236}">
                <a16:creationId xmlns:a16="http://schemas.microsoft.com/office/drawing/2014/main" id="{076AAEC0-73D2-F0FB-1E46-E976F8AAB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41" y="224800"/>
            <a:ext cx="3888432" cy="21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3" descr="Et bilde som inneholder tekst, utendørs, himmel, hus&#10;&#10;Automatisk generert beskrivelse">
            <a:extLst>
              <a:ext uri="{FF2B5EF4-FFF2-40B4-BE49-F238E27FC236}">
                <a16:creationId xmlns:a16="http://schemas.microsoft.com/office/drawing/2014/main" id="{3A3B9EEE-BFFB-4B46-B4EB-1456E7F6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1C22C57-41A2-44C5-BA8E-023D3C44DDD8}"/>
              </a:ext>
            </a:extLst>
          </p:cNvPr>
          <p:cNvSpPr txBox="1"/>
          <p:nvPr/>
        </p:nvSpPr>
        <p:spPr>
          <a:xfrm>
            <a:off x="1271465" y="33265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>
                <a:solidFill>
                  <a:schemeClr val="bg1"/>
                </a:solidFill>
              </a:rPr>
              <a:t>Me </a:t>
            </a:r>
            <a:r>
              <a:rPr lang="nb-NO" sz="3200" err="1">
                <a:solidFill>
                  <a:schemeClr val="bg1"/>
                </a:solidFill>
              </a:rPr>
              <a:t>gler</a:t>
            </a:r>
            <a:r>
              <a:rPr lang="nb-NO" sz="3200">
                <a:solidFill>
                  <a:schemeClr val="bg1"/>
                </a:solidFill>
              </a:rPr>
              <a:t> oss……</a:t>
            </a:r>
            <a:endParaRPr lang="nn-NO" sz="3200">
              <a:solidFill>
                <a:schemeClr val="bg1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0D049B0-EDF8-4B41-AAF0-F9D8A1B0FE01}"/>
              </a:ext>
            </a:extLst>
          </p:cNvPr>
          <p:cNvSpPr txBox="1"/>
          <p:nvPr/>
        </p:nvSpPr>
        <p:spPr>
          <a:xfrm>
            <a:off x="7977242" y="4896513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…og ser fram til </a:t>
            </a:r>
            <a:r>
              <a:rPr lang="nb-NO" sz="2800" dirty="0" err="1">
                <a:solidFill>
                  <a:schemeClr val="bg1"/>
                </a:solidFill>
              </a:rPr>
              <a:t>eit</a:t>
            </a:r>
            <a:r>
              <a:rPr lang="nb-NO" sz="2800" dirty="0">
                <a:solidFill>
                  <a:schemeClr val="bg1"/>
                </a:solidFill>
              </a:rPr>
              <a:t> godt samarbeid med alle </a:t>
            </a:r>
            <a:r>
              <a:rPr lang="nb-NO" sz="2800" dirty="0" err="1">
                <a:solidFill>
                  <a:schemeClr val="bg1"/>
                </a:solidFill>
              </a:rPr>
              <a:t>føresette</a:t>
            </a:r>
            <a:r>
              <a:rPr lang="nb-NO" sz="2800" dirty="0">
                <a:solidFill>
                  <a:schemeClr val="bg1"/>
                </a:solidFill>
              </a:rPr>
              <a:t>!</a:t>
            </a:r>
            <a:endParaRPr lang="nn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E70FD4-DFA1-4AB1-2BAE-D2BF5B8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>
                <a:solidFill>
                  <a:schemeClr val="bg2"/>
                </a:solidFill>
              </a:rPr>
              <a:t>Studiespesialisering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43A768-EB16-5FF1-E69F-821FB5410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442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b-NO" sz="3600" dirty="0">
                <a:solidFill>
                  <a:schemeClr val="bg2"/>
                </a:solidFill>
              </a:rPr>
              <a:t>Matematikk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bg2"/>
                </a:solidFill>
              </a:rPr>
              <a:t>1P eller 1T. Elevene får info på </a:t>
            </a:r>
            <a:r>
              <a:rPr lang="nb-NO" dirty="0" err="1">
                <a:solidFill>
                  <a:schemeClr val="bg2"/>
                </a:solidFill>
              </a:rPr>
              <a:t>skulen</a:t>
            </a:r>
            <a:r>
              <a:rPr lang="nb-NO" dirty="0">
                <a:solidFill>
                  <a:schemeClr val="bg2"/>
                </a:solidFill>
              </a:rPr>
              <a:t> og vel fag på mandag. </a:t>
            </a:r>
            <a:r>
              <a:rPr lang="nb-NO" dirty="0" err="1">
                <a:solidFill>
                  <a:schemeClr val="bg2"/>
                </a:solidFill>
              </a:rPr>
              <a:t>Mogleg</a:t>
            </a:r>
            <a:r>
              <a:rPr lang="nb-NO" dirty="0">
                <a:solidFill>
                  <a:schemeClr val="bg2"/>
                </a:solidFill>
              </a:rPr>
              <a:t> å byte fram til haustferien.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3600" dirty="0">
                <a:solidFill>
                  <a:schemeClr val="bg2"/>
                </a:solidFill>
              </a:rPr>
              <a:t>2. </a:t>
            </a:r>
            <a:r>
              <a:rPr lang="nb-NO" sz="3600" dirty="0" err="1">
                <a:solidFill>
                  <a:schemeClr val="bg2"/>
                </a:solidFill>
              </a:rPr>
              <a:t>framandspråk</a:t>
            </a:r>
            <a:endParaRPr lang="nb-NO" sz="3600" dirty="0">
              <a:solidFill>
                <a:schemeClr val="bg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bg2"/>
                </a:solidFill>
              </a:rPr>
              <a:t>Spansk 2, spansk 1, tysk 2, tysk 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3600" dirty="0">
                <a:solidFill>
                  <a:schemeClr val="bg2"/>
                </a:solidFill>
              </a:rPr>
              <a:t> Programfag i 1ST (</a:t>
            </a:r>
            <a:r>
              <a:rPr lang="nb-NO" sz="3600" dirty="0" err="1">
                <a:solidFill>
                  <a:schemeClr val="bg2"/>
                </a:solidFill>
              </a:rPr>
              <a:t>Valfritt</a:t>
            </a:r>
            <a:r>
              <a:rPr lang="nb-NO" sz="3600" dirty="0">
                <a:solidFill>
                  <a:schemeClr val="bg2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bg2"/>
                </a:solidFill>
              </a:rPr>
              <a:t>Breddeidrett 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bg2"/>
                </a:solidFill>
              </a:rPr>
              <a:t>Entreprenørskap og bedriftsutvikling 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bg2"/>
                </a:solidFill>
              </a:rPr>
              <a:t>Informasjonsteknologi 1</a:t>
            </a:r>
          </a:p>
        </p:txBody>
      </p:sp>
    </p:spTree>
    <p:extLst>
      <p:ext uri="{BB962C8B-B14F-4D97-AF65-F5344CB8AC3E}">
        <p14:creationId xmlns:p14="http://schemas.microsoft.com/office/powerpoint/2010/main" val="276488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0A734D39-6FFA-44D9-890F-3C0F6701EE5A}"/>
              </a:ext>
            </a:extLst>
          </p:cNvPr>
          <p:cNvSpPr/>
          <p:nvPr/>
        </p:nvSpPr>
        <p:spPr>
          <a:xfrm>
            <a:off x="7448120" y="-216569"/>
            <a:ext cx="7291137" cy="72911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53AAB8D-2AB5-4AC3-B042-9DD16DBC9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135" y="1483200"/>
            <a:ext cx="3069624" cy="38916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0AA329-520A-4B24-BA33-7DF60E3E8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761220" cy="2387600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Velkommen!</a:t>
            </a:r>
            <a:br>
              <a:rPr lang="nb-NO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b-NO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CB2E80-3043-4F8B-91E4-1D419F078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761220" cy="1655762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Foreldremøte for Vg1 </a:t>
            </a:r>
            <a:r>
              <a:rPr lang="nb-NO" sz="3600" dirty="0" err="1">
                <a:solidFill>
                  <a:schemeClr val="bg1"/>
                </a:solidFill>
              </a:rPr>
              <a:t>laurdag</a:t>
            </a:r>
            <a:r>
              <a:rPr lang="nb-NO" sz="3600" dirty="0">
                <a:solidFill>
                  <a:schemeClr val="bg1"/>
                </a:solidFill>
              </a:rPr>
              <a:t> 16. august</a:t>
            </a:r>
          </a:p>
          <a:p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9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C4443C7-7D2A-27E3-3510-56853D210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55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B5607F-3D38-4D6F-AB52-72DD0CEF6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www.tryggheim.no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9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5607F-3D38-4D6F-AB52-72DD0CEF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err="1">
                <a:solidFill>
                  <a:schemeClr val="bg1"/>
                </a:solidFill>
              </a:rPr>
              <a:t>Skuleinformasjon</a:t>
            </a:r>
            <a:endParaRPr lang="nn-NO" b="1">
              <a:solidFill>
                <a:schemeClr val="bg1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BB2DA24-EAA3-4F3A-ADA9-1FFA7879B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27" y="1825624"/>
            <a:ext cx="11831781" cy="4381211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3600" dirty="0" err="1">
                <a:solidFill>
                  <a:schemeClr val="bg1"/>
                </a:solidFill>
                <a:latin typeface="Verdana" pitchFamily="34" charset="0"/>
              </a:rPr>
              <a:t>Mykje</a:t>
            </a:r>
            <a:r>
              <a:rPr lang="nb-NO" sz="3600" dirty="0">
                <a:solidFill>
                  <a:schemeClr val="bg1"/>
                </a:solidFill>
                <a:latin typeface="Verdana" pitchFamily="34" charset="0"/>
              </a:rPr>
              <a:t> informasjon på: 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www.tryggheim.no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3600" dirty="0">
                <a:solidFill>
                  <a:schemeClr val="bg1"/>
                </a:solidFill>
                <a:latin typeface="Verdana" pitchFamily="34" charset="0"/>
              </a:rPr>
              <a:t>Følg oss på Instagram og Facebook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Infoskjerm</a:t>
            </a:r>
            <a:r>
              <a:rPr lang="nb-NO" sz="3600" dirty="0">
                <a:solidFill>
                  <a:schemeClr val="bg1"/>
                </a:solidFill>
                <a:latin typeface="Verdana" pitchFamily="34" charset="0"/>
              </a:rPr>
              <a:t>en GO! (</a:t>
            </a:r>
            <a:r>
              <a:rPr lang="nb-NO" sz="3200" dirty="0">
                <a:solidFill>
                  <a:schemeClr val="bg1"/>
                </a:solidFill>
                <a:latin typeface="Verdana" pitchFamily="34" charset="0"/>
              </a:rPr>
              <a:t>Delingskode: </a:t>
            </a:r>
            <a:r>
              <a:rPr lang="nb-NO" sz="3200" dirty="0" err="1">
                <a:solidFill>
                  <a:schemeClr val="bg1"/>
                </a:solidFill>
                <a:latin typeface="Verdana" pitchFamily="34" charset="0"/>
              </a:rPr>
              <a:t>Tryggheimvgs</a:t>
            </a:r>
            <a:r>
              <a:rPr lang="nb-NO" sz="3600" dirty="0">
                <a:solidFill>
                  <a:schemeClr val="bg1"/>
                </a:solidFill>
                <a:latin typeface="Verdana" pitchFamily="34" charset="0"/>
              </a:rPr>
              <a:t>)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endParaRPr lang="nn-NO" dirty="0">
              <a:solidFill>
                <a:schemeClr val="bg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9827A71-BF44-301A-B722-B3F1B4B3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85" y="3955863"/>
            <a:ext cx="4104861" cy="29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16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493F7C-BF2A-4ADA-BB86-937E555F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Foreldresamarbeid - ta kontakt!</a:t>
            </a:r>
            <a:endParaRPr lang="nn-NO" b="1">
              <a:solidFill>
                <a:schemeClr val="bg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D3C0BB-D6BD-46A6-B3F6-606975743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Kontaktlærar er viktig kontaktpunkt både for elev og foreldre/føresette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Foreldre til elevar på Vg1 vil få telefon frå kontaktlærar  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nn-NO" sz="2800" dirty="0">
                <a:solidFill>
                  <a:schemeClr val="bg1"/>
                </a:solidFill>
                <a:latin typeface="Verdana" pitchFamily="34" charset="0"/>
              </a:rPr>
              <a:t>Tilbod om 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samtale med elev og føresette</a:t>
            </a:r>
            <a:r>
              <a:rPr lang="nn-NO" sz="2800" b="1" dirty="0">
                <a:solidFill>
                  <a:schemeClr val="bg1"/>
                </a:solidFill>
                <a:latin typeface="Verdana" pitchFamily="34" charset="0"/>
              </a:rPr>
              <a:t> Laurdag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lang="nn-NO" sz="2800" b="1" dirty="0">
                <a:solidFill>
                  <a:schemeClr val="bg1"/>
                </a:solidFill>
                <a:latin typeface="Verdana" pitchFamily="34" charset="0"/>
              </a:rPr>
              <a:t>8</a:t>
            </a:r>
            <a:r>
              <a:rPr kumimoji="0" lang="nn-NO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november 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(foreldredag og skuledag)</a:t>
            </a:r>
            <a:r>
              <a:rPr lang="nn-NO" sz="28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</a:p>
          <a:p>
            <a:pPr marL="0" indent="0">
              <a:buNone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15521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D29F3-43C8-4926-8F2C-85768AC4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VISMA InSchool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F2FBA3-0EE0-4ECF-A4A4-D8436C853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600" dirty="0">
                <a:solidFill>
                  <a:schemeClr val="bg1">
                    <a:lumMod val="95000"/>
                  </a:schemeClr>
                </a:solidFill>
              </a:rPr>
              <a:t>Fråvær, </a:t>
            </a:r>
            <a:r>
              <a:rPr lang="nb-NO" sz="3600" dirty="0" err="1">
                <a:solidFill>
                  <a:schemeClr val="bg1">
                    <a:lumMod val="95000"/>
                  </a:schemeClr>
                </a:solidFill>
              </a:rPr>
              <a:t>vurderingar</a:t>
            </a:r>
            <a:r>
              <a:rPr lang="nb-NO" sz="3600" dirty="0">
                <a:solidFill>
                  <a:schemeClr val="bg1">
                    <a:lumMod val="95000"/>
                  </a:schemeClr>
                </a:solidFill>
              </a:rPr>
              <a:t> (karakter), merknader, timeplan</a:t>
            </a:r>
          </a:p>
          <a:p>
            <a:r>
              <a:rPr lang="nb-NO" sz="3600" dirty="0">
                <a:solidFill>
                  <a:schemeClr val="bg1">
                    <a:lumMod val="95000"/>
                  </a:schemeClr>
                </a:solidFill>
              </a:rPr>
              <a:t>Pålogging via ID-porten/</a:t>
            </a:r>
            <a:r>
              <a:rPr lang="nb-NO" sz="3600" dirty="0" err="1">
                <a:solidFill>
                  <a:schemeClr val="bg1">
                    <a:lumMod val="95000"/>
                  </a:schemeClr>
                </a:solidFill>
              </a:rPr>
              <a:t>bankID</a:t>
            </a:r>
            <a:r>
              <a:rPr lang="nb-NO" sz="3600" dirty="0">
                <a:solidFill>
                  <a:schemeClr val="bg1">
                    <a:lumMod val="95000"/>
                  </a:schemeClr>
                </a:solidFill>
              </a:rPr>
              <a:t> – når vi har fått lagt dykk inn i systemet. </a:t>
            </a:r>
          </a:p>
          <a:p>
            <a:r>
              <a:rPr lang="nn-NO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Appen fungerer IKKJE for føresette ennå. Logg inn via nettlesar. (tryggheim.inschool.visma.no)</a:t>
            </a:r>
          </a:p>
          <a:p>
            <a:endParaRPr lang="nb-NO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6F8943-A454-F404-08FF-3EA2ED55E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4600225"/>
            <a:ext cx="3816424" cy="15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FB8F84-1623-4435-BD8A-D76BAA3C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Canvas - læringsplattform</a:t>
            </a:r>
            <a:endParaRPr lang="nn-NO" b="1">
              <a:solidFill>
                <a:schemeClr val="bg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60B28B-D9C2-4F68-AF6F-7B3682466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Tilgang til </a:t>
            </a:r>
            <a:r>
              <a:rPr kumimoji="0" lang="nb-NO" sz="36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planar, undervisningsopplegg og </a:t>
            </a:r>
            <a:r>
              <a:rPr kumimoji="0" lang="nb-NO" sz="3600" b="0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vurderingar</a:t>
            </a:r>
            <a:r>
              <a:rPr kumimoji="0" lang="nb-NO" sz="32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3200" u="sng" dirty="0">
                <a:solidFill>
                  <a:schemeClr val="bg1"/>
                </a:solidFill>
                <a:latin typeface="Verdana" pitchFamily="34" charset="0"/>
              </a:rPr>
              <a:t>Eleven kan </a:t>
            </a:r>
            <a:r>
              <a:rPr lang="nb-NO" sz="3200" u="sng" dirty="0" err="1">
                <a:solidFill>
                  <a:schemeClr val="bg1"/>
                </a:solidFill>
                <a:latin typeface="Verdana" pitchFamily="34" charset="0"/>
              </a:rPr>
              <a:t>leggja</a:t>
            </a:r>
            <a:r>
              <a:rPr lang="nb-NO" sz="3200" u="sng" dirty="0">
                <a:solidFill>
                  <a:schemeClr val="bg1"/>
                </a:solidFill>
                <a:latin typeface="Verdana" pitchFamily="34" charset="0"/>
              </a:rPr>
              <a:t> dykk </a:t>
            </a:r>
            <a:r>
              <a:rPr lang="nb-NO" sz="3200" u="sng" dirty="0" err="1">
                <a:solidFill>
                  <a:schemeClr val="bg1"/>
                </a:solidFill>
                <a:latin typeface="Verdana" pitchFamily="34" charset="0"/>
              </a:rPr>
              <a:t>føresette</a:t>
            </a:r>
            <a:r>
              <a:rPr lang="nb-NO" sz="3200" u="sng" dirty="0">
                <a:solidFill>
                  <a:schemeClr val="bg1"/>
                </a:solidFill>
                <a:latin typeface="Verdana" pitchFamily="34" charset="0"/>
              </a:rPr>
              <a:t> til som observatør i fag i Canvas.</a:t>
            </a:r>
            <a:endParaRPr kumimoji="0" lang="nb-NO" sz="3200" b="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nb-NO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lang="nn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4B1D4C9-7A39-D940-E3F9-4B671217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64" y="4099019"/>
            <a:ext cx="5115436" cy="27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1316507-FBCB-4B39-22C8-0A74AC53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" r="3203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F0338CF-C612-4B74-A026-BFA4EEE3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nb-NO" sz="3600" b="1" dirty="0"/>
              <a:t>Fråvær og </a:t>
            </a:r>
            <a:r>
              <a:rPr lang="nb-NO" sz="3600" b="1" dirty="0" err="1"/>
              <a:t>permisjonar</a:t>
            </a:r>
            <a:endParaRPr lang="nn-NO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F85C9F-8072-47A1-8FE9-49790A407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2" y="2807395"/>
            <a:ext cx="4586408" cy="4215612"/>
          </a:xfrm>
        </p:spPr>
        <p:txBody>
          <a:bodyPr>
            <a:normAutofit/>
          </a:bodyPr>
          <a:lstStyle/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Fråvær, i dagar og timar, kjem på vitnemål for alle skuleåra</a:t>
            </a:r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n-NO" b="1" dirty="0">
                <a:latin typeface="Verdana" pitchFamily="34" charset="0"/>
              </a:rPr>
              <a:t>Målet er minst mogleg fråvær</a:t>
            </a:r>
            <a:endParaRPr kumimoji="0" lang="nn-NO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n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n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288938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E687F8-C590-44DA-9D5F-34DD8668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Fråvær – 10 %-regelen</a:t>
            </a:r>
            <a:endParaRPr lang="nn-NO" b="1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69D714-3B9F-4CEA-8EAF-C7DA4BCD4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825625"/>
            <a:ext cx="10965873" cy="4351338"/>
          </a:xfrm>
        </p:spPr>
        <p:txBody>
          <a:bodyPr>
            <a:normAutofit lnSpcReduction="10000"/>
          </a:bodyPr>
          <a:lstStyle/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n-NO" sz="2400" dirty="0">
                <a:solidFill>
                  <a:schemeClr val="bg1"/>
                </a:solidFill>
                <a:latin typeface="Verdana" pitchFamily="34" charset="0"/>
              </a:rPr>
              <a:t>Halda seg under 10% fråvær i kvart fag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n-NO" sz="2400" b="1" u="sng" dirty="0">
                <a:solidFill>
                  <a:schemeClr val="bg1"/>
                </a:solidFill>
                <a:latin typeface="Verdana" pitchFamily="34" charset="0"/>
              </a:rPr>
              <a:t>Nytt i år: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n-NO" sz="2400" dirty="0">
                <a:solidFill>
                  <a:schemeClr val="bg1"/>
                </a:solidFill>
                <a:latin typeface="Verdana" pitchFamily="34" charset="0"/>
              </a:rPr>
              <a:t>Legedokumentasjon </a:t>
            </a:r>
            <a:r>
              <a:rPr lang="nn-NO" sz="2400" u="sng" dirty="0">
                <a:solidFill>
                  <a:schemeClr val="bg1"/>
                </a:solidFill>
                <a:latin typeface="Verdana" pitchFamily="34" charset="0"/>
              </a:rPr>
              <a:t>NÅR EIN NÆRMAR SEG 10%.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n-NO" sz="2400" dirty="0">
                <a:solidFill>
                  <a:schemeClr val="bg1"/>
                </a:solidFill>
                <a:latin typeface="Verdana" pitchFamily="34" charset="0"/>
              </a:rPr>
              <a:t>Det gjeld for heile skuleåret – ikkje 1. halvår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n-NO" sz="2400" dirty="0" err="1">
                <a:solidFill>
                  <a:schemeClr val="bg1"/>
                </a:solidFill>
                <a:latin typeface="Verdana" pitchFamily="34" charset="0"/>
              </a:rPr>
              <a:t>Langkjøring</a:t>
            </a:r>
            <a:r>
              <a:rPr lang="nn-NO" sz="2400" dirty="0">
                <a:solidFill>
                  <a:schemeClr val="bg1"/>
                </a:solidFill>
                <a:latin typeface="Verdana" pitchFamily="34" charset="0"/>
              </a:rPr>
              <a:t>, kartkøyring, glattkøyring og </a:t>
            </a:r>
            <a:r>
              <a:rPr lang="nn-NO" sz="2400" dirty="0" err="1">
                <a:solidFill>
                  <a:schemeClr val="bg1"/>
                </a:solidFill>
                <a:latin typeface="Verdana" pitchFamily="34" charset="0"/>
              </a:rPr>
              <a:t>førerprøve</a:t>
            </a:r>
            <a:r>
              <a:rPr lang="nn-NO" sz="2400" dirty="0">
                <a:solidFill>
                  <a:schemeClr val="bg1"/>
                </a:solidFill>
                <a:latin typeface="Verdana" pitchFamily="34" charset="0"/>
              </a:rPr>
              <a:t> (teoretisk og praktisk) til klasse B (personbil) tel ikkje på fråværsgrensa lenger.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nn-NO" sz="2400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nn-NO" sz="2400" dirty="0">
                <a:solidFill>
                  <a:schemeClr val="bg1"/>
                </a:solidFill>
                <a:latin typeface="Verdana" pitchFamily="34" charset="0"/>
              </a:rPr>
              <a:t>Sjå meir info på nettsida i elevhandboka og rundskriv frå UDIR.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https://www.udir.no/regelverk-og-tilsyn/skole-og-opplaring/rundskriv-om-fravarsgrensen/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307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62831f-8e3c-485e-a1ec-440dd58a8336" xsi:nil="true"/>
    <lcf76f155ced4ddcb4097134ff3c332f xmlns="da143a80-3b58-40f3-b100-8fe11148bd0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3AF49998B6548468FA97B4E3FDB7DDB" ma:contentTypeVersion="17" ma:contentTypeDescription="Opprett et nytt dokument." ma:contentTypeScope="" ma:versionID="2e3be1b62729b69f4e279ef73605c274">
  <xsd:schema xmlns:xsd="http://www.w3.org/2001/XMLSchema" xmlns:xs="http://www.w3.org/2001/XMLSchema" xmlns:p="http://schemas.microsoft.com/office/2006/metadata/properties" xmlns:ns2="da143a80-3b58-40f3-b100-8fe11148bd0d" xmlns:ns3="7562831f-8e3c-485e-a1ec-440dd58a8336" targetNamespace="http://schemas.microsoft.com/office/2006/metadata/properties" ma:root="true" ma:fieldsID="fa9be650fb89b7af73a710235730b36a" ns2:_="" ns3:_="">
    <xsd:import namespace="da143a80-3b58-40f3-b100-8fe11148bd0d"/>
    <xsd:import namespace="7562831f-8e3c-485e-a1ec-440dd58a83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43a80-3b58-40f3-b100-8fe11148bd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55eced39-54aa-4ea3-8ecc-d9ca022b0c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2831f-8e3c-485e-a1ec-440dd58a833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b09bff0-fbc8-42eb-8bca-9e7986633eef}" ma:internalName="TaxCatchAll" ma:showField="CatchAllData" ma:web="7562831f-8e3c-485e-a1ec-440dd58a83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C6F52B-FB3A-4464-A813-1CD2838868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D1E44F-53E9-4C05-8FB6-AF802A8C6E65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562831f-8e3c-485e-a1ec-440dd58a8336"/>
    <ds:schemaRef ds:uri="http://www.w3.org/XML/1998/namespace"/>
    <ds:schemaRef ds:uri="http://schemas.microsoft.com/office/infopath/2007/PartnerControls"/>
    <ds:schemaRef ds:uri="da143a80-3b58-40f3-b100-8fe11148bd0d"/>
  </ds:schemaRefs>
</ds:datastoreItem>
</file>

<file path=customXml/itemProps3.xml><?xml version="1.0" encoding="utf-8"?>
<ds:datastoreItem xmlns:ds="http://schemas.openxmlformats.org/officeDocument/2006/customXml" ds:itemID="{5E30C326-58E6-48BF-B923-BC85B5556632}">
  <ds:schemaRefs>
    <ds:schemaRef ds:uri="7562831f-8e3c-485e-a1ec-440dd58a8336"/>
    <ds:schemaRef ds:uri="da143a80-3b58-40f3-b100-8fe11148bd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630</Words>
  <Application>Microsoft Office PowerPoint</Application>
  <PresentationFormat>Widescreen</PresentationFormat>
  <Paragraphs>92</Paragraphs>
  <Slides>17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Trebuchet MS</vt:lpstr>
      <vt:lpstr>Verdana</vt:lpstr>
      <vt:lpstr>Wingdings</vt:lpstr>
      <vt:lpstr>1_Office-tema</vt:lpstr>
      <vt:lpstr>KVA SKJER?</vt:lpstr>
      <vt:lpstr>Velkommen! </vt:lpstr>
      <vt:lpstr>www.tryggheim.no</vt:lpstr>
      <vt:lpstr>Skuleinformasjon</vt:lpstr>
      <vt:lpstr>Foreldresamarbeid - ta kontakt!</vt:lpstr>
      <vt:lpstr>VISMA InSchool</vt:lpstr>
      <vt:lpstr>Canvas - læringsplattform</vt:lpstr>
      <vt:lpstr>Fråvær og permisjonar</vt:lpstr>
      <vt:lpstr>Fråvær – 10 %-regelen</vt:lpstr>
      <vt:lpstr>Turar/praktisk info</vt:lpstr>
      <vt:lpstr>Fysisk og psykososialt miljø</vt:lpstr>
      <vt:lpstr>Leksehjelp</vt:lpstr>
      <vt:lpstr>Dysleksivennleg skule</vt:lpstr>
      <vt:lpstr>Elevundersøkinga 2025</vt:lpstr>
      <vt:lpstr>Mini-kurs IKT</vt:lpstr>
      <vt:lpstr>PowerPoint-presentasjon</vt:lpstr>
      <vt:lpstr>Studiespesialisering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Foreldremøte, 15. august 2020</dc:title>
  <dc:creator>Anne Lise H Flatebø</dc:creator>
  <cp:lastModifiedBy>Kjetil  Fylling</cp:lastModifiedBy>
  <cp:revision>3</cp:revision>
  <cp:lastPrinted>2025-08-16T10:48:14Z</cp:lastPrinted>
  <dcterms:created xsi:type="dcterms:W3CDTF">2020-08-06T10:50:52Z</dcterms:created>
  <dcterms:modified xsi:type="dcterms:W3CDTF">2025-08-16T11:03:52Z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0x01010093AF49998B6548468FA97B4E3FDB7DDB</vt:lpwstr>
  </property>
  <property fmtid="{D5CDD505-2E9C-101B-9397-08002B2CF9AE}" pid="3" name="MediaServiceImageTags">
    <vt:lpwstr/>
  </property>
</Properties>
</file>